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4"/>
  </p:notesMasterIdLst>
  <p:sldIdLst>
    <p:sldId id="256" r:id="rId2"/>
    <p:sldId id="258" r:id="rId3"/>
    <p:sldId id="259" r:id="rId4"/>
    <p:sldId id="262" r:id="rId5"/>
    <p:sldId id="263" r:id="rId6"/>
    <p:sldId id="264" r:id="rId7"/>
    <p:sldId id="268" r:id="rId8"/>
    <p:sldId id="260" r:id="rId9"/>
    <p:sldId id="265" r:id="rId10"/>
    <p:sldId id="266" r:id="rId11"/>
    <p:sldId id="267" r:id="rId12"/>
    <p:sldId id="26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875" autoAdjust="0"/>
  </p:normalViewPr>
  <p:slideViewPr>
    <p:cSldViewPr>
      <p:cViewPr varScale="1">
        <p:scale>
          <a:sx n="68" d="100"/>
          <a:sy n="68" d="100"/>
        </p:scale>
        <p:origin x="-1848"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D02FF7-7D09-4D9B-804E-AE06E662EC54}" type="datetimeFigureOut">
              <a:rPr lang="en-US" smtClean="0"/>
              <a:t>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67666D-CE51-4963-AB9B-9628AF5494AA}" type="slidenum">
              <a:rPr lang="en-US" smtClean="0"/>
              <a:t>‹#›</a:t>
            </a:fld>
            <a:endParaRPr lang="en-US"/>
          </a:p>
        </p:txBody>
      </p:sp>
    </p:spTree>
    <p:extLst>
      <p:ext uri="{BB962C8B-B14F-4D97-AF65-F5344CB8AC3E}">
        <p14:creationId xmlns:p14="http://schemas.microsoft.com/office/powerpoint/2010/main" val="2578067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67666D-CE51-4963-AB9B-9628AF5494AA}" type="slidenum">
              <a:rPr lang="en-US" smtClean="0"/>
              <a:t>3</a:t>
            </a:fld>
            <a:endParaRPr lang="en-US"/>
          </a:p>
        </p:txBody>
      </p:sp>
    </p:spTree>
    <p:extLst>
      <p:ext uri="{BB962C8B-B14F-4D97-AF65-F5344CB8AC3E}">
        <p14:creationId xmlns:p14="http://schemas.microsoft.com/office/powerpoint/2010/main" val="414805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a:t>
            </a:r>
            <a:r>
              <a:rPr lang="en-US" baseline="0" dirty="0" smtClean="0"/>
              <a:t> the first grade level you can have student compare and contrast the different distances between the cotton ball and recognize that one has traveled farther then the other. At </a:t>
            </a:r>
            <a:r>
              <a:rPr lang="en-US" baseline="0" dirty="0" err="1" smtClean="0"/>
              <a:t>At</a:t>
            </a:r>
            <a:r>
              <a:rPr lang="en-US" baseline="0" dirty="0" smtClean="0"/>
              <a:t> the second grade level student can receive practice measuring distances. </a:t>
            </a:r>
          </a:p>
          <a:p>
            <a:r>
              <a:rPr lang="en-US" baseline="0" dirty="0" smtClean="0"/>
              <a:t>Another suggested activity for this level would be the straw rocket activity. </a:t>
            </a:r>
          </a:p>
          <a:p>
            <a:r>
              <a:rPr lang="en-US" baseline="0" dirty="0" smtClean="0"/>
              <a:t>At the fourth grade level student can plot the measurements of the different distances on a line plot. </a:t>
            </a:r>
          </a:p>
          <a:p>
            <a:endParaRPr lang="en-US" dirty="0"/>
          </a:p>
        </p:txBody>
      </p:sp>
      <p:sp>
        <p:nvSpPr>
          <p:cNvPr id="4" name="Slide Number Placeholder 3"/>
          <p:cNvSpPr>
            <a:spLocks noGrp="1"/>
          </p:cNvSpPr>
          <p:nvPr>
            <p:ph type="sldNum" sz="quarter" idx="10"/>
          </p:nvPr>
        </p:nvSpPr>
        <p:spPr/>
        <p:txBody>
          <a:bodyPr/>
          <a:lstStyle/>
          <a:p>
            <a:fld id="{A467666D-CE51-4963-AB9B-9628AF5494AA}" type="slidenum">
              <a:rPr lang="en-US" smtClean="0"/>
              <a:t>8</a:t>
            </a:fld>
            <a:endParaRPr lang="en-US"/>
          </a:p>
        </p:txBody>
      </p:sp>
    </p:spTree>
    <p:extLst>
      <p:ext uri="{BB962C8B-B14F-4D97-AF65-F5344CB8AC3E}">
        <p14:creationId xmlns:p14="http://schemas.microsoft.com/office/powerpoint/2010/main" val="3910279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a:t>
            </a:r>
            <a:r>
              <a:rPr lang="en-US" baseline="30000" dirty="0" smtClean="0"/>
              <a:t>th</a:t>
            </a:r>
            <a:r>
              <a:rPr lang="en-US" dirty="0" smtClean="0"/>
              <a:t> Grade:</a:t>
            </a:r>
          </a:p>
          <a:p>
            <a:pPr marL="171450" indent="-171450">
              <a:buFont typeface="Arial" panose="020B0604020202020204" pitchFamily="34" charset="0"/>
              <a:buChar char="•"/>
            </a:pPr>
            <a:r>
              <a:rPr lang="en-US" dirty="0" smtClean="0"/>
              <a:t>Have</a:t>
            </a:r>
            <a:r>
              <a:rPr lang="en-US" baseline="0" dirty="0" smtClean="0"/>
              <a:t> student come up with or identify statistical  questions.</a:t>
            </a:r>
          </a:p>
          <a:p>
            <a:pPr marL="171450" indent="-171450">
              <a:buFont typeface="Arial" panose="020B0604020202020204" pitchFamily="34" charset="0"/>
              <a:buChar char="•"/>
            </a:pPr>
            <a:r>
              <a:rPr lang="en-US" baseline="0" dirty="0" smtClean="0"/>
              <a:t>Collect and record data.</a:t>
            </a:r>
          </a:p>
          <a:p>
            <a:pPr marL="171450" indent="-171450">
              <a:buFont typeface="Arial" panose="020B0604020202020204" pitchFamily="34" charset="0"/>
              <a:buChar char="•"/>
            </a:pPr>
            <a:r>
              <a:rPr lang="en-US" baseline="0" dirty="0" smtClean="0"/>
              <a:t>Create a dot plot or histogram</a:t>
            </a:r>
          </a:p>
          <a:p>
            <a:pPr marL="171450" indent="-171450">
              <a:buFont typeface="Arial" panose="020B0604020202020204" pitchFamily="34" charset="0"/>
              <a:buChar char="•"/>
            </a:pPr>
            <a:r>
              <a:rPr lang="en-US" baseline="0" dirty="0" smtClean="0"/>
              <a:t>Make observations about the data. </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7</a:t>
            </a:r>
            <a:r>
              <a:rPr lang="en-US" baseline="30000" dirty="0" smtClean="0"/>
              <a:t>th</a:t>
            </a:r>
            <a:r>
              <a:rPr lang="en-US" baseline="0" dirty="0" smtClean="0"/>
              <a:t> Grade: </a:t>
            </a:r>
          </a:p>
          <a:p>
            <a:pPr marL="171450" indent="-171450">
              <a:buFont typeface="Arial" panose="020B0604020202020204" pitchFamily="34" charset="0"/>
              <a:buChar char="•"/>
            </a:pPr>
            <a:r>
              <a:rPr lang="en-US" baseline="0" dirty="0" smtClean="0"/>
              <a:t>In addition to what you would do at the seventh grade level student can compare the data between the different groups and make inferences about the quality of the product (fling Machine)</a:t>
            </a:r>
          </a:p>
          <a:p>
            <a:pPr marL="171450" indent="-171450">
              <a:buFont typeface="Arial" panose="020B0604020202020204" pitchFamily="34" charset="0"/>
              <a:buChar char="•"/>
            </a:pPr>
            <a:r>
              <a:rPr lang="en-US" baseline="0" dirty="0" smtClean="0"/>
              <a:t>Students can also investigate the likely hood of future trails traveling a within a given distance. </a:t>
            </a:r>
          </a:p>
          <a:p>
            <a:pPr marL="0" indent="0">
              <a:buFont typeface="Arial" panose="020B0604020202020204" pitchFamily="34" charset="0"/>
              <a:buNone/>
            </a:pPr>
            <a:endParaRPr lang="en-US" baseline="0" dirty="0" smtClean="0"/>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A467666D-CE51-4963-AB9B-9628AF5494AA}" type="slidenum">
              <a:rPr lang="en-US" smtClean="0"/>
              <a:t>9</a:t>
            </a:fld>
            <a:endParaRPr lang="en-US"/>
          </a:p>
        </p:txBody>
      </p:sp>
    </p:spTree>
    <p:extLst>
      <p:ext uri="{BB962C8B-B14F-4D97-AF65-F5344CB8AC3E}">
        <p14:creationId xmlns:p14="http://schemas.microsoft.com/office/powerpoint/2010/main" val="1333734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Algebra 1:</a:t>
            </a:r>
          </a:p>
          <a:p>
            <a:pPr marL="171450" indent="-171450">
              <a:buFont typeface="Arial" panose="020B0604020202020204" pitchFamily="34" charset="0"/>
              <a:buChar char="•"/>
            </a:pPr>
            <a:r>
              <a:rPr lang="en-US" dirty="0" smtClean="0"/>
              <a:t>Student can practice</a:t>
            </a:r>
            <a:r>
              <a:rPr lang="en-US" baseline="0" dirty="0" smtClean="0"/>
              <a:t> working with quadratics functions by recording the path of the cotton ball, recognizing it as a quadratic, graphing it, building a functions, and identifying it a relationship between time a distance. </a:t>
            </a:r>
          </a:p>
          <a:p>
            <a:pPr marL="171450" indent="-171450">
              <a:buFont typeface="Arial" panose="020B0604020202020204" pitchFamily="34" charset="0"/>
              <a:buChar char="•"/>
            </a:pPr>
            <a:r>
              <a:rPr lang="en-US" dirty="0" smtClean="0"/>
              <a:t>In addition</a:t>
            </a:r>
            <a:r>
              <a:rPr lang="en-US" baseline="0" dirty="0" smtClean="0"/>
              <a:t> to what students do a the middle school level student can practice looking at the shape and spread of the data and identify aspects such as median, mean, interquartile range, and standard deviation. </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Algebra 2: </a:t>
            </a:r>
          </a:p>
          <a:p>
            <a:pPr marL="171450" indent="-171450">
              <a:buFont typeface="Arial" panose="020B0604020202020204" pitchFamily="34" charset="0"/>
              <a:buChar char="•"/>
            </a:pPr>
            <a:r>
              <a:rPr lang="en-US" baseline="0" dirty="0" smtClean="0"/>
              <a:t>At this level this activity is use in the same way as the algebra one level but with lesson guided instruction and higher level questioning. Look at normal distribution and the area under the normal curve. </a:t>
            </a:r>
            <a:endParaRPr lang="en-US" dirty="0"/>
          </a:p>
        </p:txBody>
      </p:sp>
      <p:sp>
        <p:nvSpPr>
          <p:cNvPr id="4" name="Slide Number Placeholder 3"/>
          <p:cNvSpPr>
            <a:spLocks noGrp="1"/>
          </p:cNvSpPr>
          <p:nvPr>
            <p:ph type="sldNum" sz="quarter" idx="10"/>
          </p:nvPr>
        </p:nvSpPr>
        <p:spPr/>
        <p:txBody>
          <a:bodyPr/>
          <a:lstStyle/>
          <a:p>
            <a:fld id="{A467666D-CE51-4963-AB9B-9628AF5494AA}" type="slidenum">
              <a:rPr lang="en-US" smtClean="0"/>
              <a:t>10</a:t>
            </a:fld>
            <a:endParaRPr lang="en-US"/>
          </a:p>
        </p:txBody>
      </p:sp>
    </p:spTree>
    <p:extLst>
      <p:ext uri="{BB962C8B-B14F-4D97-AF65-F5344CB8AC3E}">
        <p14:creationId xmlns:p14="http://schemas.microsoft.com/office/powerpoint/2010/main" val="86327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A645E95-926D-4FA6-AF4E-DB480228BD58}" type="datetimeFigureOut">
              <a:rPr lang="en-US" smtClean="0"/>
              <a:t>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070B2-67AC-4818-8C91-85A4A20A6733}"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45E95-926D-4FA6-AF4E-DB480228BD58}" type="datetimeFigureOut">
              <a:rPr lang="en-US" smtClean="0"/>
              <a:t>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070B2-67AC-4818-8C91-85A4A20A673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A645E95-926D-4FA6-AF4E-DB480228BD58}" type="datetimeFigureOut">
              <a:rPr lang="en-US" smtClean="0"/>
              <a:t>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070B2-67AC-4818-8C91-85A4A20A673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645E95-926D-4FA6-AF4E-DB480228BD58}" type="datetimeFigureOut">
              <a:rPr lang="en-US" smtClean="0"/>
              <a:t>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070B2-67AC-4818-8C91-85A4A20A673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645E95-926D-4FA6-AF4E-DB480228BD58}" type="datetimeFigureOut">
              <a:rPr lang="en-US" smtClean="0"/>
              <a:t>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A070B2-67AC-4818-8C91-85A4A20A6733}"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A645E95-926D-4FA6-AF4E-DB480228BD58}" type="datetimeFigureOut">
              <a:rPr lang="en-US" smtClean="0"/>
              <a:t>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A070B2-67AC-4818-8C91-85A4A20A673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A645E95-926D-4FA6-AF4E-DB480228BD58}" type="datetimeFigureOut">
              <a:rPr lang="en-US" smtClean="0"/>
              <a:t>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A070B2-67AC-4818-8C91-85A4A20A6733}"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645E95-926D-4FA6-AF4E-DB480228BD58}" type="datetimeFigureOut">
              <a:rPr lang="en-US" smtClean="0"/>
              <a:t>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A070B2-67AC-4818-8C91-85A4A20A673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645E95-926D-4FA6-AF4E-DB480228BD58}" type="datetimeFigureOut">
              <a:rPr lang="en-US" smtClean="0"/>
              <a:t>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A070B2-67AC-4818-8C91-85A4A20A673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45E95-926D-4FA6-AF4E-DB480228BD58}" type="datetimeFigureOut">
              <a:rPr lang="en-US" smtClean="0"/>
              <a:t>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A070B2-67AC-4818-8C91-85A4A20A6733}"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45E95-926D-4FA6-AF4E-DB480228BD58}" type="datetimeFigureOut">
              <a:rPr lang="en-US" smtClean="0"/>
              <a:t>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A070B2-67AC-4818-8C91-85A4A20A673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A645E95-926D-4FA6-AF4E-DB480228BD58}" type="datetimeFigureOut">
              <a:rPr lang="en-US" smtClean="0"/>
              <a:t>2/6/2015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CA070B2-67AC-4818-8C91-85A4A20A673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eie.org/" TargetMode="External"/><Relationship Id="rId3" Type="http://schemas.openxmlformats.org/officeDocument/2006/relationships/hyperlink" Target="http://www.kidsciencechallenge.com/pdfs/2009activities/KSC_Soda_Straw_Rocket-Mars_2009a.pdf" TargetMode="External"/><Relationship Id="rId7" Type="http://schemas.openxmlformats.org/officeDocument/2006/relationships/hyperlink" Target="http://pbskids.org/designsquad/" TargetMode="External"/><Relationship Id="rId2" Type="http://schemas.openxmlformats.org/officeDocument/2006/relationships/hyperlink" Target="http://longbranch.k12.nj.us/cms/lib3/NJ01001766/Centricity/Domain/691/3.6.A%20InstantChallengeFlingMachine%20Activity%20121213.pdf" TargetMode="External"/><Relationship Id="rId1" Type="http://schemas.openxmlformats.org/officeDocument/2006/relationships/slideLayout" Target="../slideLayouts/slideLayout2.xml"/><Relationship Id="rId6" Type="http://schemas.openxmlformats.org/officeDocument/2006/relationships/hyperlink" Target="http://www.sharylandisd.org/cms/lib/TX21000378/Centricity/domain/167/pltw/ied/unit%2001%20-%20design%20process/Day%201%20-%20A1.1%20Instant%20Challenge%20-%20Cable%20Car.pdf" TargetMode="External"/><Relationship Id="rId5" Type="http://schemas.openxmlformats.org/officeDocument/2006/relationships/hyperlink" Target="http://www-tc.pbs.org/parents/sid/files/2013/03/SID-Craft-Stick-Catapult-activity-sheet.pdf" TargetMode="External"/><Relationship Id="rId4" Type="http://schemas.openxmlformats.org/officeDocument/2006/relationships/hyperlink" Target="http://www.exploratorium.edu/math_explorer/tfl_BBO_leaderGuide.html" TargetMode="External"/><Relationship Id="rId9" Type="http://schemas.openxmlformats.org/officeDocument/2006/relationships/hyperlink" Target="http://www.nasa.gov/audience/foreducators/#.VNWJXvnF98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Engineering in a Mathematics Classroom </a:t>
            </a:r>
            <a:endParaRPr lang="en-US" dirty="0"/>
          </a:p>
        </p:txBody>
      </p:sp>
      <p:sp>
        <p:nvSpPr>
          <p:cNvPr id="3" name="Subtitle 2"/>
          <p:cNvSpPr>
            <a:spLocks noGrp="1"/>
          </p:cNvSpPr>
          <p:nvPr>
            <p:ph type="subTitle" idx="1"/>
          </p:nvPr>
        </p:nvSpPr>
        <p:spPr/>
        <p:txBody>
          <a:bodyPr>
            <a:normAutofit/>
          </a:bodyPr>
          <a:lstStyle/>
          <a:p>
            <a:r>
              <a:rPr lang="en-US" dirty="0" smtClean="0"/>
              <a:t>Khrystal Martinez </a:t>
            </a:r>
          </a:p>
          <a:p>
            <a:r>
              <a:rPr lang="en-US" dirty="0" smtClean="0"/>
              <a:t>February 7</a:t>
            </a:r>
            <a:r>
              <a:rPr lang="en-US" baseline="30000" dirty="0" smtClean="0"/>
              <a:t>th</a:t>
            </a:r>
            <a:r>
              <a:rPr lang="en-US" dirty="0" smtClean="0"/>
              <a:t>, 2015</a:t>
            </a:r>
          </a:p>
        </p:txBody>
      </p:sp>
    </p:spTree>
    <p:extLst>
      <p:ext uri="{BB962C8B-B14F-4D97-AF65-F5344CB8AC3E}">
        <p14:creationId xmlns:p14="http://schemas.microsoft.com/office/powerpoint/2010/main" val="27211637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High School Level</a:t>
            </a:r>
            <a:endParaRPr lang="en-US" dirty="0"/>
          </a:p>
        </p:txBody>
      </p:sp>
      <p:sp>
        <p:nvSpPr>
          <p:cNvPr id="3" name="Content Placeholder 2"/>
          <p:cNvSpPr>
            <a:spLocks noGrp="1"/>
          </p:cNvSpPr>
          <p:nvPr>
            <p:ph idx="1"/>
          </p:nvPr>
        </p:nvSpPr>
        <p:spPr/>
        <p:txBody>
          <a:bodyPr/>
          <a:lstStyle/>
          <a:p>
            <a:r>
              <a:rPr lang="en-US" dirty="0" smtClean="0"/>
              <a:t>Algebra 1:</a:t>
            </a:r>
          </a:p>
          <a:p>
            <a:pPr lvl="1"/>
            <a:r>
              <a:rPr lang="en-US" dirty="0" smtClean="0"/>
              <a:t>F-BF.1: Write a function that describes a relationship between two quantities. </a:t>
            </a:r>
          </a:p>
          <a:p>
            <a:pPr lvl="1"/>
            <a:r>
              <a:rPr lang="en-US" dirty="0" smtClean="0"/>
              <a:t>S-ID.1-3: Summarize, represent, and interpret data on a single count or measurement variable. </a:t>
            </a:r>
          </a:p>
          <a:p>
            <a:r>
              <a:rPr lang="en-US" dirty="0" smtClean="0"/>
              <a:t>Algebra 2:</a:t>
            </a:r>
          </a:p>
          <a:p>
            <a:pPr lvl="1"/>
            <a:r>
              <a:rPr lang="en-US" dirty="0" smtClean="0"/>
              <a:t>A-CED: Create questions that describe numbers or relationships.</a:t>
            </a:r>
          </a:p>
          <a:p>
            <a:pPr lvl="1"/>
            <a:r>
              <a:rPr lang="en-US" dirty="0" smtClean="0"/>
              <a:t>S-ID.4: Summarize, represent, and interpret data on a single count or measurement variable. </a:t>
            </a:r>
            <a:endParaRPr lang="en-US" dirty="0"/>
          </a:p>
        </p:txBody>
      </p:sp>
    </p:spTree>
    <p:extLst>
      <p:ext uri="{BB962C8B-B14F-4D97-AF65-F5344CB8AC3E}">
        <p14:creationId xmlns:p14="http://schemas.microsoft.com/office/powerpoint/2010/main" val="2853087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2171759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endParaRPr lang="en-US" dirty="0"/>
          </a:p>
        </p:txBody>
      </p:sp>
      <p:sp>
        <p:nvSpPr>
          <p:cNvPr id="3" name="Content Placeholder 2"/>
          <p:cNvSpPr>
            <a:spLocks noGrp="1"/>
          </p:cNvSpPr>
          <p:nvPr>
            <p:ph idx="1"/>
          </p:nvPr>
        </p:nvSpPr>
        <p:spPr/>
        <p:txBody>
          <a:bodyPr>
            <a:normAutofit fontScale="92500" lnSpcReduction="20000"/>
          </a:bodyPr>
          <a:lstStyle/>
          <a:p>
            <a:r>
              <a:rPr lang="en-US" sz="2000" dirty="0" smtClean="0"/>
              <a:t>Link to Fling </a:t>
            </a:r>
            <a:r>
              <a:rPr lang="en-US" sz="2000" dirty="0"/>
              <a:t>Machine Challenge: </a:t>
            </a:r>
            <a:r>
              <a:rPr lang="en-US" sz="2000" dirty="0">
                <a:hlinkClick r:id="rId2"/>
              </a:rPr>
              <a:t>http://</a:t>
            </a:r>
            <a:r>
              <a:rPr lang="en-US" sz="2000" dirty="0" smtClean="0">
                <a:hlinkClick r:id="rId2"/>
              </a:rPr>
              <a:t>longbranch.k12.nj.us/cms/lib3/NJ01001766/Centricity/Domain/691/3.6.A%20InstantChallengeFlingMachine%20Activity%20121213.pdf</a:t>
            </a:r>
            <a:endParaRPr lang="en-US" sz="2000" dirty="0" smtClean="0"/>
          </a:p>
          <a:p>
            <a:r>
              <a:rPr lang="en-US" sz="2000" dirty="0" smtClean="0"/>
              <a:t>Other suggested activities:</a:t>
            </a:r>
          </a:p>
          <a:p>
            <a:pPr lvl="1"/>
            <a:r>
              <a:rPr lang="en-US" dirty="0">
                <a:hlinkClick r:id="rId3"/>
              </a:rPr>
              <a:t>http://</a:t>
            </a:r>
            <a:r>
              <a:rPr lang="en-US" dirty="0" smtClean="0">
                <a:hlinkClick r:id="rId3"/>
              </a:rPr>
              <a:t>www.kidsciencechallenge.com/pdfs/2009activities/KSC_Soda_Straw_Rocket-Mars_2009a.pdf</a:t>
            </a:r>
            <a:endParaRPr lang="en-US" dirty="0" smtClean="0"/>
          </a:p>
          <a:p>
            <a:pPr lvl="1"/>
            <a:r>
              <a:rPr lang="en-US" dirty="0">
                <a:hlinkClick r:id="rId4"/>
              </a:rPr>
              <a:t>http://</a:t>
            </a:r>
            <a:r>
              <a:rPr lang="en-US" dirty="0" smtClean="0">
                <a:hlinkClick r:id="rId4"/>
              </a:rPr>
              <a:t>www.exploratorium.edu/math_explorer/tfl_BBO_leaderGuide.html</a:t>
            </a:r>
            <a:endParaRPr lang="en-US" dirty="0" smtClean="0"/>
          </a:p>
          <a:p>
            <a:pPr lvl="1"/>
            <a:r>
              <a:rPr lang="en-US" dirty="0">
                <a:hlinkClick r:id="rId5"/>
              </a:rPr>
              <a:t>http://</a:t>
            </a:r>
            <a:r>
              <a:rPr lang="en-US" dirty="0" smtClean="0">
                <a:hlinkClick r:id="rId5"/>
              </a:rPr>
              <a:t>www-tc.pbs.org/parents/sid/files/2013/03/SID-Craft-Stick-Catapult-activity-sheet.pdf</a:t>
            </a:r>
            <a:endParaRPr lang="en-US" dirty="0" smtClean="0"/>
          </a:p>
          <a:p>
            <a:pPr lvl="1"/>
            <a:r>
              <a:rPr lang="en-US" dirty="0">
                <a:hlinkClick r:id="rId6"/>
              </a:rPr>
              <a:t>http://www.sharylandisd.org/cms/lib/TX21000378/Centricity/domain/167/pltw/ied/unit%2001%20-%20design%20process/Day%201%20-%20A1.1%20Instant%20Challenge%20-%</a:t>
            </a:r>
            <a:r>
              <a:rPr lang="en-US" dirty="0" smtClean="0">
                <a:hlinkClick r:id="rId6"/>
              </a:rPr>
              <a:t>20Cable%20Car.pdf</a:t>
            </a:r>
            <a:endParaRPr lang="en-US" dirty="0" smtClean="0"/>
          </a:p>
          <a:p>
            <a:r>
              <a:rPr lang="en-US" dirty="0" smtClean="0"/>
              <a:t>Websites:</a:t>
            </a:r>
          </a:p>
          <a:p>
            <a:pPr lvl="1"/>
            <a:r>
              <a:rPr lang="en-US" dirty="0">
                <a:hlinkClick r:id="rId7"/>
              </a:rPr>
              <a:t>http://pbskids.org/designsquad</a:t>
            </a:r>
            <a:r>
              <a:rPr lang="en-US" dirty="0" smtClean="0">
                <a:hlinkClick r:id="rId7"/>
              </a:rPr>
              <a:t>/</a:t>
            </a:r>
            <a:endParaRPr lang="en-US" dirty="0" smtClean="0"/>
          </a:p>
          <a:p>
            <a:pPr lvl="1"/>
            <a:r>
              <a:rPr lang="en-US" dirty="0">
                <a:hlinkClick r:id="rId8"/>
              </a:rPr>
              <a:t>http://www.eie.org</a:t>
            </a:r>
            <a:r>
              <a:rPr lang="en-US" dirty="0" smtClean="0">
                <a:hlinkClick r:id="rId8"/>
              </a:rPr>
              <a:t>/</a:t>
            </a:r>
            <a:endParaRPr lang="en-US" dirty="0" smtClean="0"/>
          </a:p>
          <a:p>
            <a:pPr lvl="1"/>
            <a:r>
              <a:rPr lang="en-US" dirty="0">
                <a:hlinkClick r:id="rId9"/>
              </a:rPr>
              <a:t>http://www.nasa.gov/audience/foreducators/#.</a:t>
            </a:r>
            <a:r>
              <a:rPr lang="en-US" dirty="0" smtClean="0">
                <a:hlinkClick r:id="rId9"/>
              </a:rPr>
              <a:t>VNWJXvnF98E</a:t>
            </a:r>
            <a:endParaRPr lang="en-US" dirty="0" smtClean="0"/>
          </a:p>
          <a:p>
            <a:pPr lvl="1"/>
            <a:endParaRPr lang="en-US" dirty="0"/>
          </a:p>
          <a:p>
            <a:pPr lvl="1"/>
            <a:endParaRPr lang="en-US" dirty="0" smtClean="0"/>
          </a:p>
          <a:p>
            <a:endParaRPr lang="en-US" dirty="0"/>
          </a:p>
        </p:txBody>
      </p:sp>
    </p:spTree>
    <p:extLst>
      <p:ext uri="{BB962C8B-B14F-4D97-AF65-F5344CB8AC3E}">
        <p14:creationId xmlns:p14="http://schemas.microsoft.com/office/powerpoint/2010/main" val="3339124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a:t>
            </a:r>
            <a:endParaRPr lang="en-US" dirty="0"/>
          </a:p>
        </p:txBody>
      </p:sp>
      <p:sp>
        <p:nvSpPr>
          <p:cNvPr id="3" name="Content Placeholder 2"/>
          <p:cNvSpPr>
            <a:spLocks noGrp="1"/>
          </p:cNvSpPr>
          <p:nvPr>
            <p:ph idx="1"/>
          </p:nvPr>
        </p:nvSpPr>
        <p:spPr/>
        <p:txBody>
          <a:bodyPr>
            <a:normAutofit/>
          </a:bodyPr>
          <a:lstStyle/>
          <a:p>
            <a:r>
              <a:rPr lang="en-US" dirty="0" smtClean="0"/>
              <a:t>Today we will discover ways to implement engineering activities into a mathematics classroom, through first hand experience of an engineering activity. </a:t>
            </a:r>
            <a:endParaRPr lang="en-US" dirty="0"/>
          </a:p>
          <a:p>
            <a:r>
              <a:rPr lang="en-US" dirty="0" smtClean="0"/>
              <a:t>Connect activity to Common Core Mathematics Standards from varies grade levels. </a:t>
            </a:r>
          </a:p>
        </p:txBody>
      </p:sp>
    </p:spTree>
    <p:extLst>
      <p:ext uri="{BB962C8B-B14F-4D97-AF65-F5344CB8AC3E}">
        <p14:creationId xmlns:p14="http://schemas.microsoft.com/office/powerpoint/2010/main" val="2008719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Fling Machines Challenge  </a:t>
            </a:r>
            <a:endParaRPr lang="en-US" dirty="0"/>
          </a:p>
        </p:txBody>
      </p:sp>
      <p:sp>
        <p:nvSpPr>
          <p:cNvPr id="3" name="Content Placeholder 2"/>
          <p:cNvSpPr>
            <a:spLocks noGrp="1"/>
          </p:cNvSpPr>
          <p:nvPr>
            <p:ph idx="1"/>
          </p:nvPr>
        </p:nvSpPr>
        <p:spPr/>
        <p:txBody>
          <a:bodyPr>
            <a:normAutofit/>
          </a:bodyPr>
          <a:lstStyle/>
          <a:p>
            <a:r>
              <a:rPr lang="en-US" sz="4400" dirty="0" smtClean="0"/>
              <a:t>Students will design and build a device to launch a cotton ball and send it as far as possible, using only the provided materials. </a:t>
            </a:r>
            <a:endParaRPr lang="en-US" sz="4400" dirty="0"/>
          </a:p>
        </p:txBody>
      </p:sp>
    </p:spTree>
    <p:extLst>
      <p:ext uri="{BB962C8B-B14F-4D97-AF65-F5344CB8AC3E}">
        <p14:creationId xmlns:p14="http://schemas.microsoft.com/office/powerpoint/2010/main" val="2921684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Equipment and Materials</a:t>
            </a:r>
            <a:endParaRPr lang="en-US" dirty="0"/>
          </a:p>
        </p:txBody>
      </p:sp>
      <p:sp>
        <p:nvSpPr>
          <p:cNvPr id="3" name="Content Placeholder 2"/>
          <p:cNvSpPr>
            <a:spLocks noGrp="1"/>
          </p:cNvSpPr>
          <p:nvPr>
            <p:ph idx="1"/>
          </p:nvPr>
        </p:nvSpPr>
        <p:spPr/>
        <p:txBody>
          <a:bodyPr>
            <a:normAutofit fontScale="25000" lnSpcReduction="20000"/>
          </a:bodyPr>
          <a:lstStyle/>
          <a:p>
            <a:pPr marL="0" indent="0">
              <a:buNone/>
            </a:pPr>
            <a:r>
              <a:rPr lang="en-US" sz="9600" dirty="0" smtClean="0"/>
              <a:t>Equipment</a:t>
            </a:r>
            <a:endParaRPr lang="en-US" sz="9600" dirty="0"/>
          </a:p>
          <a:p>
            <a:r>
              <a:rPr lang="en-US" sz="9600" dirty="0"/>
              <a:t> Scissors </a:t>
            </a:r>
          </a:p>
          <a:p>
            <a:endParaRPr lang="en-US" sz="9600" dirty="0"/>
          </a:p>
          <a:p>
            <a:pPr marL="0" indent="0">
              <a:buNone/>
            </a:pPr>
            <a:r>
              <a:rPr lang="en-US" sz="9600" dirty="0" smtClean="0"/>
              <a:t>Materials</a:t>
            </a:r>
          </a:p>
          <a:p>
            <a:r>
              <a:rPr lang="en-US" sz="9600" dirty="0" smtClean="0"/>
              <a:t> 2 cotton balls </a:t>
            </a:r>
          </a:p>
          <a:p>
            <a:r>
              <a:rPr lang="en-US" sz="9600" dirty="0" smtClean="0"/>
              <a:t>1 </a:t>
            </a:r>
            <a:r>
              <a:rPr lang="en-US" sz="9600" dirty="0"/>
              <a:t>balloon </a:t>
            </a:r>
            <a:endParaRPr lang="en-US" sz="9600" dirty="0" smtClean="0"/>
          </a:p>
          <a:p>
            <a:r>
              <a:rPr lang="en-US" sz="9600" dirty="0" smtClean="0"/>
              <a:t>2 </a:t>
            </a:r>
            <a:r>
              <a:rPr lang="en-US" sz="9600" dirty="0"/>
              <a:t>rubber </a:t>
            </a:r>
            <a:r>
              <a:rPr lang="en-US" sz="9600" dirty="0" smtClean="0"/>
              <a:t>bands</a:t>
            </a:r>
          </a:p>
          <a:p>
            <a:r>
              <a:rPr lang="en-US" sz="9600" dirty="0"/>
              <a:t> 2 paper clips </a:t>
            </a:r>
            <a:endParaRPr lang="en-US" sz="9600" dirty="0" smtClean="0"/>
          </a:p>
          <a:p>
            <a:r>
              <a:rPr lang="en-US" sz="9600" dirty="0" smtClean="0"/>
              <a:t>2 </a:t>
            </a:r>
            <a:r>
              <a:rPr lang="en-US" sz="9600" dirty="0"/>
              <a:t>straws </a:t>
            </a:r>
          </a:p>
          <a:p>
            <a:r>
              <a:rPr lang="en-US" sz="9600" dirty="0"/>
              <a:t> 2 craft sticks or chopsticks </a:t>
            </a:r>
          </a:p>
          <a:p>
            <a:r>
              <a:rPr lang="en-US" sz="9600" dirty="0" smtClean="0"/>
              <a:t>2 </a:t>
            </a:r>
            <a:r>
              <a:rPr lang="en-US" sz="9600" dirty="0"/>
              <a:t>pipe </a:t>
            </a:r>
            <a:r>
              <a:rPr lang="en-US" sz="9600" dirty="0" smtClean="0"/>
              <a:t>cleaners</a:t>
            </a:r>
          </a:p>
          <a:p>
            <a:r>
              <a:rPr lang="en-US" sz="9600" dirty="0" smtClean="0"/>
              <a:t>12 </a:t>
            </a:r>
            <a:r>
              <a:rPr lang="en-US" sz="9600" dirty="0"/>
              <a:t>inches of masking tape </a:t>
            </a:r>
          </a:p>
          <a:p>
            <a:r>
              <a:rPr lang="en-US" sz="9600" dirty="0" smtClean="0"/>
              <a:t>1 </a:t>
            </a:r>
            <a:r>
              <a:rPr lang="en-US" sz="9600" dirty="0"/>
              <a:t>piece aluminum foil </a:t>
            </a:r>
            <a:r>
              <a:rPr lang="en-US" dirty="0"/>
              <a:t/>
            </a:r>
            <a:br>
              <a:rPr lang="en-US" dirty="0"/>
            </a:br>
            <a:endParaRPr lang="en-US" dirty="0"/>
          </a:p>
        </p:txBody>
      </p:sp>
    </p:spTree>
    <p:extLst>
      <p:ext uri="{BB962C8B-B14F-4D97-AF65-F5344CB8AC3E}">
        <p14:creationId xmlns:p14="http://schemas.microsoft.com/office/powerpoint/2010/main" val="1874785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sz="2800" dirty="0"/>
              <a:t>Your team will have 15 minutes to devise a solution and document the solution both in writing and in graphical form with a drawing. </a:t>
            </a:r>
          </a:p>
          <a:p>
            <a:pPr lvl="0"/>
            <a:r>
              <a:rPr lang="en-US" sz="2800" dirty="0"/>
              <a:t>Your team will have 5 minutes to build your solution.</a:t>
            </a:r>
          </a:p>
          <a:p>
            <a:pPr lvl="0"/>
            <a:r>
              <a:rPr lang="en-US" sz="2800" dirty="0"/>
              <a:t>Your team will have 5 minutes to test your solution. Record the distance traveled by the cotton ball (to the nearest quarter inch) for at least ten attempts.</a:t>
            </a:r>
          </a:p>
          <a:p>
            <a:pPr lvl="0"/>
            <a:r>
              <a:rPr lang="en-US" sz="2800" dirty="0"/>
              <a:t>Finally, your team will have one attempt to demonstrate your solution. </a:t>
            </a:r>
          </a:p>
          <a:p>
            <a:pPr lvl="0"/>
            <a:r>
              <a:rPr lang="en-US" sz="2800" dirty="0">
                <a:solidFill>
                  <a:srgbClr val="FF0000"/>
                </a:solidFill>
              </a:rPr>
              <a:t>Use the design process learned in Unit 1. Document each step in your engineering notebook as you complete this design challenge.</a:t>
            </a:r>
          </a:p>
          <a:p>
            <a:pPr marL="0" indent="0">
              <a:buNone/>
            </a:pPr>
            <a:endParaRPr lang="en-US" dirty="0"/>
          </a:p>
        </p:txBody>
      </p:sp>
    </p:spTree>
    <p:extLst>
      <p:ext uri="{BB962C8B-B14F-4D97-AF65-F5344CB8AC3E}">
        <p14:creationId xmlns:p14="http://schemas.microsoft.com/office/powerpoint/2010/main" val="435853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Process </a:t>
            </a:r>
            <a:endParaRPr lang="en-US" dirty="0"/>
          </a:p>
        </p:txBody>
      </p:sp>
      <p:pic>
        <p:nvPicPr>
          <p:cNvPr id="4" name="Picture 3"/>
          <p:cNvPicPr/>
          <p:nvPr/>
        </p:nvPicPr>
        <p:blipFill>
          <a:blip r:embed="rId2"/>
          <a:stretch>
            <a:fillRect/>
          </a:stretch>
        </p:blipFill>
        <p:spPr>
          <a:xfrm>
            <a:off x="2455891" y="1524000"/>
            <a:ext cx="4097309" cy="4038600"/>
          </a:xfrm>
          <a:prstGeom prst="rect">
            <a:avLst/>
          </a:prstGeom>
        </p:spPr>
      </p:pic>
      <p:sp>
        <p:nvSpPr>
          <p:cNvPr id="5" name="TextBox 4"/>
          <p:cNvSpPr txBox="1"/>
          <p:nvPr/>
        </p:nvSpPr>
        <p:spPr>
          <a:xfrm flipH="1">
            <a:off x="762000" y="5646692"/>
            <a:ext cx="6705600" cy="646331"/>
          </a:xfrm>
          <a:prstGeom prst="rect">
            <a:avLst/>
          </a:prstGeom>
          <a:noFill/>
        </p:spPr>
        <p:txBody>
          <a:bodyPr wrap="square" rtlCol="0">
            <a:spAutoFit/>
          </a:bodyPr>
          <a:lstStyle/>
          <a:p>
            <a:r>
              <a:rPr lang="en-US" dirty="0" smtClean="0"/>
              <a:t>Note: Helps to build creativity, innovation, and </a:t>
            </a:r>
            <a:r>
              <a:rPr lang="en-US" u="sng" dirty="0" smtClean="0">
                <a:solidFill>
                  <a:srgbClr val="FF0000"/>
                </a:solidFill>
              </a:rPr>
              <a:t>critical thinking skills</a:t>
            </a:r>
            <a:r>
              <a:rPr lang="en-US" dirty="0" smtClean="0"/>
              <a:t>. </a:t>
            </a:r>
            <a:endParaRPr lang="en-US" dirty="0"/>
          </a:p>
        </p:txBody>
      </p:sp>
    </p:spTree>
    <p:extLst>
      <p:ext uri="{BB962C8B-B14F-4D97-AF65-F5344CB8AC3E}">
        <p14:creationId xmlns:p14="http://schemas.microsoft.com/office/powerpoint/2010/main" val="3289526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Standards of Mathematic Practice (SMP)</a:t>
            </a:r>
            <a:endParaRPr lang="en-US" dirty="0"/>
          </a:p>
        </p:txBody>
      </p:sp>
      <p:sp>
        <p:nvSpPr>
          <p:cNvPr id="3" name="Content Placeholder 2"/>
          <p:cNvSpPr>
            <a:spLocks noGrp="1"/>
          </p:cNvSpPr>
          <p:nvPr>
            <p:ph idx="1"/>
          </p:nvPr>
        </p:nvSpPr>
        <p:spPr/>
        <p:txBody>
          <a:bodyPr/>
          <a:lstStyle/>
          <a:p>
            <a:pPr marL="0" indent="0">
              <a:buNone/>
            </a:pPr>
            <a:r>
              <a:rPr lang="en-US" dirty="0" smtClean="0"/>
              <a:t>Which SMP’s did this activity support? </a:t>
            </a:r>
          </a:p>
          <a:p>
            <a:pPr marL="457200" indent="-457200">
              <a:buAutoNum type="arabicPeriod"/>
            </a:pPr>
            <a:r>
              <a:rPr lang="en-US" sz="2000" dirty="0" smtClean="0"/>
              <a:t>Make </a:t>
            </a:r>
            <a:r>
              <a:rPr lang="en-US" sz="2000" dirty="0"/>
              <a:t>sense of problems and persevere in solving them</a:t>
            </a:r>
            <a:r>
              <a:rPr lang="en-US" sz="2000" dirty="0" smtClean="0"/>
              <a:t>.</a:t>
            </a:r>
          </a:p>
          <a:p>
            <a:pPr marL="457200" indent="-457200">
              <a:buAutoNum type="arabicPeriod"/>
            </a:pPr>
            <a:r>
              <a:rPr lang="en-US" sz="2000" dirty="0" smtClean="0"/>
              <a:t>Reason </a:t>
            </a:r>
            <a:r>
              <a:rPr lang="en-US" sz="2000" dirty="0"/>
              <a:t>abstractly and quantitatively. </a:t>
            </a:r>
          </a:p>
          <a:p>
            <a:pPr marL="457200" indent="-457200">
              <a:buAutoNum type="arabicPeriod"/>
            </a:pPr>
            <a:r>
              <a:rPr lang="en-US" sz="2000" dirty="0" smtClean="0"/>
              <a:t>Construct </a:t>
            </a:r>
            <a:r>
              <a:rPr lang="en-US" sz="2000" dirty="0"/>
              <a:t>viable arguments and critique the reasoning of others</a:t>
            </a:r>
            <a:r>
              <a:rPr lang="en-US" sz="2000" dirty="0" smtClean="0"/>
              <a:t>.</a:t>
            </a:r>
          </a:p>
          <a:p>
            <a:pPr marL="457200" indent="-457200">
              <a:buAutoNum type="arabicPeriod"/>
            </a:pPr>
            <a:r>
              <a:rPr lang="en-US" sz="2000" dirty="0" smtClean="0"/>
              <a:t>Model </a:t>
            </a:r>
            <a:r>
              <a:rPr lang="en-US" sz="2000" dirty="0"/>
              <a:t>with </a:t>
            </a:r>
            <a:r>
              <a:rPr lang="en-US" sz="2000" dirty="0" smtClean="0"/>
              <a:t>mathematics.</a:t>
            </a:r>
          </a:p>
          <a:p>
            <a:pPr marL="457200" indent="-457200">
              <a:buAutoNum type="arabicPeriod"/>
            </a:pPr>
            <a:r>
              <a:rPr lang="en-US" sz="2000" dirty="0" smtClean="0"/>
              <a:t>Use </a:t>
            </a:r>
            <a:r>
              <a:rPr lang="en-US" sz="2000" dirty="0"/>
              <a:t>appropriate tools </a:t>
            </a:r>
            <a:r>
              <a:rPr lang="en-US" sz="2000" dirty="0" smtClean="0"/>
              <a:t>strategically.</a:t>
            </a:r>
          </a:p>
          <a:p>
            <a:pPr marL="457200" indent="-457200">
              <a:buAutoNum type="arabicPeriod"/>
            </a:pPr>
            <a:r>
              <a:rPr lang="en-US" sz="2000" dirty="0" smtClean="0"/>
              <a:t>Attend </a:t>
            </a:r>
            <a:r>
              <a:rPr lang="en-US" sz="2000" dirty="0"/>
              <a:t>to </a:t>
            </a:r>
            <a:r>
              <a:rPr lang="en-US" sz="2000" dirty="0" smtClean="0"/>
              <a:t>precision.</a:t>
            </a:r>
          </a:p>
          <a:p>
            <a:pPr marL="457200" indent="-457200">
              <a:buAutoNum type="arabicPeriod"/>
            </a:pPr>
            <a:r>
              <a:rPr lang="en-US" sz="2000" dirty="0" smtClean="0"/>
              <a:t>Look </a:t>
            </a:r>
            <a:r>
              <a:rPr lang="en-US" sz="2000" dirty="0"/>
              <a:t>for and make use of </a:t>
            </a:r>
            <a:r>
              <a:rPr lang="en-US" sz="2000" dirty="0" smtClean="0"/>
              <a:t>structure.</a:t>
            </a:r>
          </a:p>
          <a:p>
            <a:pPr marL="457200" indent="-457200">
              <a:buAutoNum type="arabicPeriod"/>
            </a:pPr>
            <a:r>
              <a:rPr lang="en-US" sz="2000" dirty="0" smtClean="0"/>
              <a:t>Look </a:t>
            </a:r>
            <a:r>
              <a:rPr lang="en-US" sz="2000" dirty="0"/>
              <a:t>for and express regularity in repeated reasoning</a:t>
            </a:r>
          </a:p>
        </p:txBody>
      </p:sp>
    </p:spTree>
    <p:extLst>
      <p:ext uri="{BB962C8B-B14F-4D97-AF65-F5344CB8AC3E}">
        <p14:creationId xmlns:p14="http://schemas.microsoft.com/office/powerpoint/2010/main" val="2885423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Primary Level </a:t>
            </a:r>
            <a:endParaRPr lang="en-US" dirty="0"/>
          </a:p>
        </p:txBody>
      </p:sp>
      <p:sp>
        <p:nvSpPr>
          <p:cNvPr id="3" name="Content Placeholder 2"/>
          <p:cNvSpPr>
            <a:spLocks noGrp="1"/>
          </p:cNvSpPr>
          <p:nvPr>
            <p:ph idx="1"/>
          </p:nvPr>
        </p:nvSpPr>
        <p:spPr/>
        <p:txBody>
          <a:bodyPr/>
          <a:lstStyle/>
          <a:p>
            <a:r>
              <a:rPr lang="en-US" sz="3600" dirty="0" smtClean="0"/>
              <a:t>1.MD </a:t>
            </a:r>
            <a:r>
              <a:rPr lang="en-US" sz="3600" dirty="0"/>
              <a:t>Measure lengths indirectly and by iterating length units</a:t>
            </a:r>
            <a:r>
              <a:rPr lang="en-US" sz="3600" dirty="0" smtClean="0"/>
              <a:t>.</a:t>
            </a:r>
          </a:p>
          <a:p>
            <a:r>
              <a:rPr lang="en-US" sz="3600" dirty="0" smtClean="0"/>
              <a:t>2.MD </a:t>
            </a:r>
            <a:r>
              <a:rPr lang="en-US" sz="3600" dirty="0"/>
              <a:t>Measure and estimate lengths in standard units</a:t>
            </a:r>
            <a:r>
              <a:rPr lang="en-US" sz="3600" dirty="0" smtClean="0"/>
              <a:t>.</a:t>
            </a:r>
          </a:p>
          <a:p>
            <a:r>
              <a:rPr lang="en-US" sz="3600" dirty="0" smtClean="0"/>
              <a:t>4.MD Represent </a:t>
            </a:r>
            <a:r>
              <a:rPr lang="en-US" sz="3600" dirty="0"/>
              <a:t>and interpret data. </a:t>
            </a:r>
          </a:p>
          <a:p>
            <a:endParaRPr lang="en-US" dirty="0" smtClean="0"/>
          </a:p>
        </p:txBody>
      </p:sp>
    </p:spTree>
    <p:extLst>
      <p:ext uri="{BB962C8B-B14F-4D97-AF65-F5344CB8AC3E}">
        <p14:creationId xmlns:p14="http://schemas.microsoft.com/office/powerpoint/2010/main" val="1536303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Middle School </a:t>
            </a:r>
            <a:endParaRPr lang="en-US" dirty="0"/>
          </a:p>
        </p:txBody>
      </p:sp>
      <p:sp>
        <p:nvSpPr>
          <p:cNvPr id="3" name="Content Placeholder 2"/>
          <p:cNvSpPr>
            <a:spLocks noGrp="1"/>
          </p:cNvSpPr>
          <p:nvPr>
            <p:ph idx="1"/>
          </p:nvPr>
        </p:nvSpPr>
        <p:spPr/>
        <p:txBody>
          <a:bodyPr/>
          <a:lstStyle/>
          <a:p>
            <a:r>
              <a:rPr lang="en-US" dirty="0" smtClean="0"/>
              <a:t>6.SP.1-5 </a:t>
            </a:r>
          </a:p>
          <a:p>
            <a:pPr lvl="1"/>
            <a:r>
              <a:rPr lang="en-US" dirty="0" smtClean="0"/>
              <a:t>Develop understanding of statistical variability</a:t>
            </a:r>
          </a:p>
          <a:p>
            <a:pPr lvl="1"/>
            <a:r>
              <a:rPr lang="en-US" dirty="0" smtClean="0"/>
              <a:t>Summarize and describe diminutions. </a:t>
            </a:r>
          </a:p>
          <a:p>
            <a:pPr lvl="1"/>
            <a:endParaRPr lang="en-US" dirty="0"/>
          </a:p>
          <a:p>
            <a:r>
              <a:rPr lang="en-US" dirty="0" smtClean="0"/>
              <a:t>7.SP. 3-6</a:t>
            </a:r>
          </a:p>
          <a:p>
            <a:pPr lvl="1"/>
            <a:r>
              <a:rPr lang="en-US" dirty="0" smtClean="0"/>
              <a:t>Draw informal comparative inferences about two populations.</a:t>
            </a:r>
          </a:p>
          <a:p>
            <a:pPr lvl="1"/>
            <a:r>
              <a:rPr lang="en-US" dirty="0" smtClean="0"/>
              <a:t>Investigate chance processes and develop, use and evaluate probability models. </a:t>
            </a:r>
          </a:p>
        </p:txBody>
      </p:sp>
    </p:spTree>
    <p:extLst>
      <p:ext uri="{BB962C8B-B14F-4D97-AF65-F5344CB8AC3E}">
        <p14:creationId xmlns:p14="http://schemas.microsoft.com/office/powerpoint/2010/main" val="36774465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1607</TotalTime>
  <Words>741</Words>
  <Application>Microsoft Office PowerPoint</Application>
  <PresentationFormat>On-screen Show (4:3)</PresentationFormat>
  <Paragraphs>97</Paragraphs>
  <Slides>12</Slides>
  <Notes>4</Notes>
  <HiddenSlides>1</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Clarity</vt:lpstr>
      <vt:lpstr>Engineering in a Mathematics Classroom </vt:lpstr>
      <vt:lpstr>Todays Objective</vt:lpstr>
      <vt:lpstr>Activity: Fling Machines Challenge  </vt:lpstr>
      <vt:lpstr>Equipment and Materials</vt:lpstr>
      <vt:lpstr>Procedures</vt:lpstr>
      <vt:lpstr>Design Process </vt:lpstr>
      <vt:lpstr>Standards of Mathematic Practice (SMP)</vt:lpstr>
      <vt:lpstr>Standards: Primary Level </vt:lpstr>
      <vt:lpstr>Standards: Middle School </vt:lpstr>
      <vt:lpstr>Standards: High School Level</vt:lpstr>
      <vt:lpstr>Questions?</vt:lpstr>
      <vt:lpstr>Resources </vt:lpstr>
    </vt:vector>
  </TitlesOfParts>
  <Company>Hemet Unified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Engineering in a Mathematics Classroom</dc:title>
  <dc:creator>AutoBVT</dc:creator>
  <cp:lastModifiedBy>AutoBVT</cp:lastModifiedBy>
  <cp:revision>21</cp:revision>
  <dcterms:created xsi:type="dcterms:W3CDTF">2015-02-05T19:38:10Z</dcterms:created>
  <dcterms:modified xsi:type="dcterms:W3CDTF">2015-02-07T04:34:13Z</dcterms:modified>
</cp:coreProperties>
</file>